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F2AD59-1DAB-4A65-BF71-520B45B738C7}">
  <a:tblStyle styleId="{BDF2AD59-1DAB-4A65-BF71-520B45B738C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82cf0956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982cf0956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82cf0956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82cf0956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4eca4ee5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4eca4ee5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4eca4ee5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4eca4ee5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58bb32a25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58bb32a25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4eca4ee5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4eca4ee5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958bb32a25_4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958bb32a25_4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4eca4ee5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4eca4ee5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ADADAD"/>
                </a:solidFill>
              </a:rPr>
              <a:t>We were able to measure the flow rate of the pump according to mechanical power and a varying differential head as shown right.</a:t>
            </a:r>
            <a:endParaRPr sz="1800">
              <a:solidFill>
                <a:srgbClr val="ADADAD"/>
              </a:solidFill>
            </a:endParaRPr>
          </a:p>
          <a:p>
            <a:pPr indent="0" lvl="0" marL="0" rtl="0" algn="l">
              <a:lnSpc>
                <a:spcPct val="115000"/>
              </a:lnSpc>
              <a:spcBef>
                <a:spcPts val="1200"/>
              </a:spcBef>
              <a:spcAft>
                <a:spcPts val="1200"/>
              </a:spcAft>
              <a:buClr>
                <a:schemeClr val="dk1"/>
              </a:buClr>
              <a:buSzPts val="1100"/>
              <a:buFont typeface="Arial"/>
              <a:buNone/>
            </a:pPr>
            <a:r>
              <a:rPr lang="en" sz="1800">
                <a:solidFill>
                  <a:srgbClr val="ADADAD"/>
                </a:solidFill>
              </a:rPr>
              <a:t>This lets us know that by lowering our differential head, we end up increasing the volumetric flow rate of the water. We will aim for a </a:t>
            </a:r>
            <a:r>
              <a:rPr b="1" lang="en" sz="1800">
                <a:solidFill>
                  <a:srgbClr val="ADADAD"/>
                </a:solidFill>
              </a:rPr>
              <a:t>lower</a:t>
            </a:r>
            <a:r>
              <a:rPr lang="en" sz="1800">
                <a:solidFill>
                  <a:srgbClr val="ADADAD"/>
                </a:solidFill>
              </a:rPr>
              <a:t> differential head.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4eca4ee5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4eca4ee5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4eca4ee5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94eca4ee5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4eca4ee5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4eca4ee5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gallery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yRR9fu-lOvs"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Lab 2: Water Tower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Eli Katz, Tate Park, John </a:t>
            </a:r>
            <a:r>
              <a:rPr lang="en"/>
              <a:t>Szijjarto, Cedric Hollande</a:t>
            </a:r>
            <a:endParaRPr/>
          </a:p>
          <a:p>
            <a:pPr indent="0" lvl="0" marL="0" rtl="0" algn="ctr">
              <a:spcBef>
                <a:spcPts val="0"/>
              </a:spcBef>
              <a:spcAft>
                <a:spcPts val="0"/>
              </a:spcAft>
              <a:buNone/>
            </a:pPr>
            <a:r>
              <a:rPr lang="en"/>
              <a:t>Team 11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Activity 3:</a:t>
            </a:r>
            <a:r>
              <a:rPr lang="en"/>
              <a:t> Nozzle Design</a:t>
            </a:r>
            <a:endParaRPr/>
          </a:p>
        </p:txBody>
      </p:sp>
      <p:sp>
        <p:nvSpPr>
          <p:cNvPr id="178" name="Google Shape;178;p22"/>
          <p:cNvSpPr txBox="1"/>
          <p:nvPr>
            <p:ph idx="1" type="body"/>
          </p:nvPr>
        </p:nvSpPr>
        <p:spPr>
          <a:xfrm>
            <a:off x="311700" y="855425"/>
            <a:ext cx="8520600" cy="42129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During initial presentations, it was revealed that designing our nozzle purely around a low K constant wasn’t the correct way to optimize.</a:t>
            </a:r>
            <a:endParaRPr/>
          </a:p>
          <a:p>
            <a:pPr indent="0" lvl="0" marL="0" rtl="0" algn="l">
              <a:spcBef>
                <a:spcPts val="1200"/>
              </a:spcBef>
              <a:spcAft>
                <a:spcPts val="0"/>
              </a:spcAft>
              <a:buNone/>
            </a:pPr>
            <a:r>
              <a:rPr lang="en"/>
              <a:t>We decided the best thing to do before competition was to test our flow with a variety of nozzles with ranging D2.Inner described below (in inches).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We tested before competition on the day of testing, using the wooden block to approximate the force generated by each nozzle. For larger diameter nozzles, we had lots of force but ran out of water quickly. For smaller nozzles, the opposite: low force but long spray time.</a:t>
            </a:r>
            <a:endParaRPr/>
          </a:p>
          <a:p>
            <a:pPr indent="0" lvl="0" marL="0" rtl="0" algn="l">
              <a:spcBef>
                <a:spcPts val="1200"/>
              </a:spcBef>
              <a:spcAft>
                <a:spcPts val="0"/>
              </a:spcAft>
              <a:buNone/>
            </a:pPr>
            <a:r>
              <a:rPr lang="en"/>
              <a:t>From testing we performed, we agreed that a nozzle with a D2 Inner of 0.4 in was ideal in terms of both force generation and water usage. Using this during our lab, we ended up winning the competition against other teams who we found traded heavier water usage for more power, which led to us winning in the long run. Our </a:t>
            </a:r>
            <a:r>
              <a:rPr b="1" lang="en" u="sng"/>
              <a:t>original nozzle design</a:t>
            </a:r>
            <a:r>
              <a:rPr lang="en"/>
              <a:t> ended up being a general great fit for the competition.</a:t>
            </a:r>
            <a:endParaRPr/>
          </a:p>
          <a:p>
            <a:pPr indent="0" lvl="0" marL="0" rtl="0" algn="l">
              <a:spcBef>
                <a:spcPts val="1200"/>
              </a:spcBef>
              <a:spcAft>
                <a:spcPts val="1200"/>
              </a:spcAft>
              <a:buNone/>
            </a:pPr>
            <a:r>
              <a:rPr lang="en"/>
              <a:t>Using the formula ∑Fx = p*((Ain/Aout)(Vin))^(2)*Aout, we can see that by increasing our Aout, we increase the Fx, which lead to us to have more force on the block, but using more water, justifying our 0.4in nozzle.</a:t>
            </a:r>
            <a:endParaRPr/>
          </a:p>
        </p:txBody>
      </p:sp>
      <p:graphicFrame>
        <p:nvGraphicFramePr>
          <p:cNvPr id="179" name="Google Shape;179;p22"/>
          <p:cNvGraphicFramePr/>
          <p:nvPr/>
        </p:nvGraphicFramePr>
        <p:xfrm>
          <a:off x="444000" y="2051013"/>
          <a:ext cx="3000000" cy="3000000"/>
        </p:xfrm>
        <a:graphic>
          <a:graphicData uri="http://schemas.openxmlformats.org/drawingml/2006/table">
            <a:tbl>
              <a:tblPr>
                <a:noFill/>
                <a:tableStyleId>{BDF2AD59-1DAB-4A65-BF71-520B45B738C7}</a:tableStyleId>
              </a:tblPr>
              <a:tblGrid>
                <a:gridCol w="1425075"/>
                <a:gridCol w="1425075"/>
                <a:gridCol w="1425075"/>
                <a:gridCol w="1425075"/>
                <a:gridCol w="1425075"/>
              </a:tblGrid>
              <a:tr h="406425">
                <a:tc>
                  <a:txBody>
                    <a:bodyPr/>
                    <a:lstStyle/>
                    <a:p>
                      <a:pPr indent="0" lvl="0" marL="0" rtl="0" algn="l">
                        <a:spcBef>
                          <a:spcPts val="0"/>
                        </a:spcBef>
                        <a:spcAft>
                          <a:spcPts val="0"/>
                        </a:spcAft>
                        <a:buNone/>
                      </a:pPr>
                      <a:r>
                        <a:rPr lang="en">
                          <a:solidFill>
                            <a:schemeClr val="dk1"/>
                          </a:solidFill>
                        </a:rPr>
                        <a:t>0.6</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0.4</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0.3</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0.2</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0.15</a:t>
                      </a:r>
                      <a:endParaRPr>
                        <a:solidFill>
                          <a:schemeClr val="dk1"/>
                        </a:solidFill>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961300" y="714100"/>
            <a:ext cx="333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Competition Results</a:t>
            </a:r>
            <a:endParaRPr/>
          </a:p>
        </p:txBody>
      </p:sp>
      <p:sp>
        <p:nvSpPr>
          <p:cNvPr id="185" name="Google Shape;185;p23"/>
          <p:cNvSpPr txBox="1"/>
          <p:nvPr>
            <p:ph idx="1" type="body"/>
          </p:nvPr>
        </p:nvSpPr>
        <p:spPr>
          <a:xfrm>
            <a:off x="311700" y="1906375"/>
            <a:ext cx="8520600" cy="31362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During our competition, we ended up winning the lab! We attributed this to 2 main reasons.</a:t>
            </a:r>
            <a:endParaRPr/>
          </a:p>
          <a:p>
            <a:pPr indent="-334328" lvl="0" marL="457200" rtl="0" algn="l">
              <a:spcBef>
                <a:spcPts val="1200"/>
              </a:spcBef>
              <a:spcAft>
                <a:spcPts val="0"/>
              </a:spcAft>
              <a:buSzPct val="100000"/>
              <a:buAutoNum type="arabicPeriod"/>
            </a:pPr>
            <a:r>
              <a:rPr lang="en"/>
              <a:t>Tower Strength: Several of our opponents lost due to tower collapse, and we </a:t>
            </a:r>
            <a:r>
              <a:rPr lang="en"/>
              <a:t>believe</a:t>
            </a:r>
            <a:r>
              <a:rPr lang="en"/>
              <a:t> that by double cross bracing our tower, we were more </a:t>
            </a:r>
            <a:r>
              <a:rPr lang="en"/>
              <a:t>structurally</a:t>
            </a:r>
            <a:r>
              <a:rPr lang="en"/>
              <a:t> sound than other teams. Our addition of pre-tensed </a:t>
            </a:r>
            <a:r>
              <a:rPr lang="en"/>
              <a:t>string</a:t>
            </a:r>
            <a:r>
              <a:rPr lang="en"/>
              <a:t> members helped us as well, increasing our resistance to buckling </a:t>
            </a:r>
            <a:endParaRPr/>
          </a:p>
          <a:p>
            <a:pPr indent="-334328" lvl="0" marL="457200" rtl="0" algn="l">
              <a:spcBef>
                <a:spcPts val="0"/>
              </a:spcBef>
              <a:spcAft>
                <a:spcPts val="0"/>
              </a:spcAft>
              <a:buSzPct val="100000"/>
              <a:buAutoNum type="arabicPeriod"/>
            </a:pPr>
            <a:r>
              <a:rPr lang="en"/>
              <a:t>Nozzle Design: Our nozzle design was a great balance between water efficiency and power. </a:t>
            </a:r>
            <a:r>
              <a:rPr lang="en"/>
              <a:t>Although</a:t>
            </a:r>
            <a:r>
              <a:rPr lang="en"/>
              <a:t> we originally prioritized a small head loss, we </a:t>
            </a:r>
            <a:r>
              <a:rPr lang="en"/>
              <a:t>ended</a:t>
            </a:r>
            <a:r>
              <a:rPr lang="en"/>
              <a:t> up designing a nozzle that could generate enough power to hold off opponents with more powerful nozzles while they ran out of water much quicker than we did.</a:t>
            </a:r>
            <a:endParaRPr/>
          </a:p>
        </p:txBody>
      </p:sp>
      <p:pic>
        <p:nvPicPr>
          <p:cNvPr id="186" name="Google Shape;186;p23" title="MEAM347Lab demonstration">
            <a:hlinkClick r:id="rId3"/>
          </p:cNvPr>
          <p:cNvPicPr preferRelativeResize="0"/>
          <p:nvPr/>
        </p:nvPicPr>
        <p:blipFill>
          <a:blip r:embed="rId4">
            <a:alphaModFix/>
          </a:blip>
          <a:stretch>
            <a:fillRect/>
          </a:stretch>
        </p:blipFill>
        <p:spPr>
          <a:xfrm>
            <a:off x="5226600" y="1432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System Prediction</a:t>
            </a:r>
            <a:endParaRPr/>
          </a:p>
        </p:txBody>
      </p:sp>
      <p:sp>
        <p:nvSpPr>
          <p:cNvPr id="192" name="Google Shape;192;p24"/>
          <p:cNvSpPr txBox="1"/>
          <p:nvPr>
            <p:ph idx="1" type="body"/>
          </p:nvPr>
        </p:nvSpPr>
        <p:spPr>
          <a:xfrm>
            <a:off x="272000" y="9540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Here is the intended prediction for our system. Discharge made with help </a:t>
            </a:r>
            <a:r>
              <a:rPr lang="en" sz="1600"/>
              <a:t>from</a:t>
            </a:r>
            <a:r>
              <a:rPr lang="en" sz="1600"/>
              <a:t> Alex Mejia</a:t>
            </a:r>
            <a:endParaRPr sz="1600"/>
          </a:p>
          <a:p>
            <a:pPr indent="0" lvl="0" marL="0" rtl="0" algn="l">
              <a:spcBef>
                <a:spcPts val="1200"/>
              </a:spcBef>
              <a:spcAft>
                <a:spcPts val="1200"/>
              </a:spcAft>
              <a:buNone/>
            </a:pPr>
            <a:r>
              <a:t/>
            </a:r>
            <a:endParaRPr/>
          </a:p>
        </p:txBody>
      </p:sp>
      <p:sp>
        <p:nvSpPr>
          <p:cNvPr id="193" name="Google Shape;193;p24"/>
          <p:cNvSpPr txBox="1"/>
          <p:nvPr/>
        </p:nvSpPr>
        <p:spPr>
          <a:xfrm>
            <a:off x="5287600" y="4619475"/>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Discharge Model</a:t>
            </a:r>
            <a:endParaRPr>
              <a:solidFill>
                <a:schemeClr val="dk1"/>
              </a:solidFill>
            </a:endParaRPr>
          </a:p>
        </p:txBody>
      </p:sp>
      <p:pic>
        <p:nvPicPr>
          <p:cNvPr id="194" name="Google Shape;194;p24"/>
          <p:cNvPicPr preferRelativeResize="0"/>
          <p:nvPr/>
        </p:nvPicPr>
        <p:blipFill>
          <a:blip r:embed="rId3">
            <a:alphaModFix/>
          </a:blip>
          <a:stretch>
            <a:fillRect/>
          </a:stretch>
        </p:blipFill>
        <p:spPr>
          <a:xfrm>
            <a:off x="5614925" y="1324000"/>
            <a:ext cx="2183050" cy="3363626"/>
          </a:xfrm>
          <a:prstGeom prst="rect">
            <a:avLst/>
          </a:prstGeom>
          <a:noFill/>
          <a:ln>
            <a:noFill/>
          </a:ln>
        </p:spPr>
      </p:pic>
      <p:sp>
        <p:nvSpPr>
          <p:cNvPr id="195" name="Google Shape;195;p24"/>
          <p:cNvSpPr txBox="1"/>
          <p:nvPr/>
        </p:nvSpPr>
        <p:spPr>
          <a:xfrm>
            <a:off x="7866050" y="1507575"/>
            <a:ext cx="1278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Goal: Maximize H-Output and 1 in </a:t>
            </a:r>
            <a:r>
              <a:rPr lang="en">
                <a:solidFill>
                  <a:schemeClr val="dk1"/>
                </a:solidFill>
              </a:rPr>
              <a:t>diameter</a:t>
            </a:r>
            <a:r>
              <a:rPr lang="en">
                <a:solidFill>
                  <a:schemeClr val="dk1"/>
                </a:solidFill>
              </a:rPr>
              <a:t> pipe to minimize head loss</a:t>
            </a:r>
            <a:endParaRPr>
              <a:solidFill>
                <a:schemeClr val="dk1"/>
              </a:solidFill>
            </a:endParaRPr>
          </a:p>
        </p:txBody>
      </p:sp>
      <p:sp>
        <p:nvSpPr>
          <p:cNvPr id="196" name="Google Shape;196;p24"/>
          <p:cNvSpPr txBox="1"/>
          <p:nvPr>
            <p:ph idx="1" type="body"/>
          </p:nvPr>
        </p:nvSpPr>
        <p:spPr>
          <a:xfrm>
            <a:off x="311550" y="1324000"/>
            <a:ext cx="5235300" cy="3695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Predicted bucket fill level based on the height of the tower and associated differential head</a:t>
            </a:r>
            <a:endParaRPr/>
          </a:p>
          <a:p>
            <a:pPr indent="-325755" lvl="0" marL="457200" rtl="0" algn="l">
              <a:spcBef>
                <a:spcPts val="1200"/>
              </a:spcBef>
              <a:spcAft>
                <a:spcPts val="0"/>
              </a:spcAft>
              <a:buSzPct val="100000"/>
              <a:buChar char="●"/>
            </a:pPr>
            <a:r>
              <a:rPr lang="en"/>
              <a:t>Fill time of 3.0 minutes = 180 [s]</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b="1" lang="en"/>
              <a:t>Initial Height: 9 [ft]</a:t>
            </a:r>
            <a:r>
              <a:rPr lang="en"/>
              <a:t> ~ 2.74 [m] ⇒ Q</a:t>
            </a:r>
            <a:r>
              <a:rPr baseline="-25000" lang="en"/>
              <a:t>2.74m</a:t>
            </a:r>
            <a:r>
              <a:rPr lang="en"/>
              <a:t> = 6.39E-5 [m</a:t>
            </a:r>
            <a:r>
              <a:rPr baseline="30000" lang="en"/>
              <a:t>3</a:t>
            </a:r>
            <a:r>
              <a:rPr lang="en"/>
              <a:t>/s] ⇒ V</a:t>
            </a:r>
            <a:r>
              <a:rPr baseline="-25000" lang="en"/>
              <a:t>2.74m</a:t>
            </a:r>
            <a:r>
              <a:rPr lang="en"/>
              <a:t> = 3.04 [gal]</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b="1" lang="en"/>
              <a:t>Final Height: 6 [ft]</a:t>
            </a:r>
            <a:r>
              <a:rPr lang="en"/>
              <a:t> ~ 1.83 [m] ⇒ Q</a:t>
            </a:r>
            <a:r>
              <a:rPr baseline="-25000" lang="en"/>
              <a:t>1.83m</a:t>
            </a:r>
            <a:r>
              <a:rPr lang="en"/>
              <a:t> = 9.43E-5 [m</a:t>
            </a:r>
            <a:r>
              <a:rPr baseline="30000" lang="en"/>
              <a:t>3</a:t>
            </a:r>
            <a:r>
              <a:rPr lang="en"/>
              <a:t>/s] ⇒ V</a:t>
            </a:r>
            <a:r>
              <a:rPr baseline="-25000" lang="en"/>
              <a:t>1.83m</a:t>
            </a:r>
            <a:r>
              <a:rPr lang="en"/>
              <a:t> = 4.48 [gal]</a:t>
            </a:r>
            <a:endParaRPr/>
          </a:p>
          <a:p>
            <a:pPr indent="0" lvl="0" marL="0" rtl="0" algn="l">
              <a:spcBef>
                <a:spcPts val="1200"/>
              </a:spcBef>
              <a:spcAft>
                <a:spcPts val="1200"/>
              </a:spcAft>
              <a:buNone/>
            </a:pPr>
            <a:r>
              <a:rPr b="1" lang="en"/>
              <a:t>Compared 4.48 gal in 3 min to almost full ~4.5 gallons with 3 minutes on competition day.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Activity 1:</a:t>
            </a:r>
            <a:r>
              <a:rPr lang="en"/>
              <a:t> 3D Structures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marR="0" rtl="0" algn="l">
              <a:lnSpc>
                <a:spcPct val="115000"/>
              </a:lnSpc>
              <a:spcBef>
                <a:spcPts val="0"/>
              </a:spcBef>
              <a:spcAft>
                <a:spcPts val="0"/>
              </a:spcAft>
              <a:buNone/>
            </a:pPr>
            <a:r>
              <a:rPr lang="en"/>
              <a:t>Objective: Design a tower using wooden dowels and a 5-gallon water bucket. The water from the bucket will then flow through a tube to push back a puck against an opposing team. The higher the tower the stronger the water flow.</a:t>
            </a:r>
            <a:endParaRPr/>
          </a:p>
          <a:p>
            <a:pPr indent="-342900" lvl="0" marL="457200" rtl="0" algn="l">
              <a:spcBef>
                <a:spcPts val="1200"/>
              </a:spcBef>
              <a:spcAft>
                <a:spcPts val="0"/>
              </a:spcAft>
              <a:buSzPts val="1800"/>
              <a:buChar char="●"/>
            </a:pPr>
            <a:r>
              <a:rPr lang="en"/>
              <a:t>Use only dowels, 3D printed press-fit joints (no hot glue)</a:t>
            </a:r>
            <a:endParaRPr/>
          </a:p>
          <a:p>
            <a:pPr indent="-342900" lvl="0" marL="457200" rtl="0" algn="l">
              <a:spcBef>
                <a:spcPts val="0"/>
              </a:spcBef>
              <a:spcAft>
                <a:spcPts val="0"/>
              </a:spcAft>
              <a:buSzPts val="1800"/>
              <a:buChar char="●"/>
            </a:pPr>
            <a:r>
              <a:rPr lang="en"/>
              <a:t>Must be assembled in 20 minutes</a:t>
            </a:r>
            <a:endParaRPr/>
          </a:p>
          <a:p>
            <a:pPr indent="-342900" lvl="0" marL="457200" rtl="0" algn="l">
              <a:spcBef>
                <a:spcPts val="0"/>
              </a:spcBef>
              <a:spcAft>
                <a:spcPts val="0"/>
              </a:spcAft>
              <a:buSzPts val="1800"/>
              <a:buChar char="●"/>
            </a:pPr>
            <a:r>
              <a:rPr lang="en"/>
              <a:t>Must stand up and be able to </a:t>
            </a:r>
            <a:r>
              <a:rPr lang="en"/>
              <a:t>support</a:t>
            </a:r>
            <a:r>
              <a:rPr lang="en"/>
              <a:t> 5-gallons of water</a:t>
            </a:r>
            <a:endParaRPr/>
          </a:p>
          <a:p>
            <a:pPr indent="0" lvl="0" marL="0" marR="0" rtl="0" algn="l">
              <a:lnSpc>
                <a:spcPct val="115000"/>
              </a:lnSpc>
              <a:spcBef>
                <a:spcPts val="1200"/>
              </a:spcBef>
              <a:spcAft>
                <a:spcPts val="0"/>
              </a:spcAft>
              <a:buNone/>
            </a:pPr>
            <a:r>
              <a:t/>
            </a:r>
            <a:endParaRPr/>
          </a:p>
          <a:p>
            <a:pPr indent="0" lvl="0" marL="0" marR="0" rtl="0" algn="l">
              <a:lnSpc>
                <a:spcPct val="115000"/>
              </a:lnSpc>
              <a:spcBef>
                <a:spcPts val="1200"/>
              </a:spcBef>
              <a:spcAft>
                <a:spcPts val="0"/>
              </a:spcAft>
              <a:buNone/>
            </a:pPr>
            <a:r>
              <a:t/>
            </a:r>
            <a:endParaRPr/>
          </a:p>
          <a:p>
            <a:pPr indent="0" lvl="0" marL="0" marR="0" rtl="0" algn="l">
              <a:lnSpc>
                <a:spcPct val="115000"/>
              </a:lnSpc>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cxnSp>
        <p:nvCxnSpPr>
          <p:cNvPr id="66" name="Google Shape;66;p15"/>
          <p:cNvCxnSpPr>
            <a:stCxn id="67" idx="1"/>
            <a:endCxn id="68" idx="3"/>
          </p:cNvCxnSpPr>
          <p:nvPr/>
        </p:nvCxnSpPr>
        <p:spPr>
          <a:xfrm flipH="1">
            <a:off x="3205800" y="2613300"/>
            <a:ext cx="1877700" cy="1101600"/>
          </a:xfrm>
          <a:prstGeom prst="straightConnector1">
            <a:avLst/>
          </a:prstGeom>
          <a:noFill/>
          <a:ln cap="flat" cmpd="sng" w="38100">
            <a:solidFill>
              <a:srgbClr val="FFFF00"/>
            </a:solidFill>
            <a:prstDash val="solid"/>
            <a:round/>
            <a:headEnd len="med" w="med" type="none"/>
            <a:tailEnd len="med" w="med" type="none"/>
          </a:ln>
        </p:spPr>
      </p:cxnSp>
      <p:sp>
        <p:nvSpPr>
          <p:cNvPr id="69" name="Google Shape;69;p15"/>
          <p:cNvSpPr/>
          <p:nvPr/>
        </p:nvSpPr>
        <p:spPr>
          <a:xfrm>
            <a:off x="1185925" y="2469975"/>
            <a:ext cx="2037600" cy="24894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Tower Design</a:t>
            </a:r>
            <a:endParaRPr/>
          </a:p>
        </p:txBody>
      </p:sp>
      <p:sp>
        <p:nvSpPr>
          <p:cNvPr id="71" name="Google Shape;71;p15"/>
          <p:cNvSpPr txBox="1"/>
          <p:nvPr>
            <p:ph idx="1" type="body"/>
          </p:nvPr>
        </p:nvSpPr>
        <p:spPr>
          <a:xfrm flipH="1">
            <a:off x="311700" y="9238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Values in red were chosen based on:</a:t>
            </a:r>
            <a:endParaRPr/>
          </a:p>
          <a:p>
            <a:pPr indent="-317500" lvl="1" marL="914400" rtl="0" algn="l">
              <a:spcBef>
                <a:spcPts val="0"/>
              </a:spcBef>
              <a:spcAft>
                <a:spcPts val="0"/>
              </a:spcAft>
              <a:buSzPts val="1400"/>
              <a:buChar char="-"/>
            </a:pPr>
            <a:r>
              <a:rPr lang="en"/>
              <a:t>Area of bucket (8x8in)</a:t>
            </a:r>
            <a:endParaRPr/>
          </a:p>
          <a:p>
            <a:pPr indent="-317500" lvl="1" marL="914400" rtl="0" algn="l">
              <a:spcBef>
                <a:spcPts val="0"/>
              </a:spcBef>
              <a:spcAft>
                <a:spcPts val="0"/>
              </a:spcAft>
              <a:buSzPts val="1400"/>
              <a:buChar char="-"/>
            </a:pPr>
            <a:r>
              <a:rPr lang="en"/>
              <a:t>3ft </a:t>
            </a:r>
            <a:r>
              <a:rPr lang="en"/>
              <a:t>pre cut</a:t>
            </a:r>
            <a:r>
              <a:rPr lang="en"/>
              <a:t> length of dowel</a:t>
            </a:r>
            <a:endParaRPr/>
          </a:p>
          <a:p>
            <a:pPr indent="-317500" lvl="1" marL="914400" rtl="0" algn="l">
              <a:spcBef>
                <a:spcPts val="0"/>
              </a:spcBef>
              <a:spcAft>
                <a:spcPts val="0"/>
              </a:spcAft>
              <a:buSzPts val="1400"/>
              <a:buChar char="-"/>
            </a:pPr>
            <a:r>
              <a:rPr lang="en"/>
              <a:t>Need for horizontal </a:t>
            </a:r>
            <a:r>
              <a:rPr lang="en"/>
              <a:t>stability</a:t>
            </a:r>
            <a:endParaRPr/>
          </a:p>
          <a:p>
            <a:pPr indent="-317500" lvl="1" marL="914400" rtl="0" algn="l">
              <a:spcBef>
                <a:spcPts val="0"/>
              </a:spcBef>
              <a:spcAft>
                <a:spcPts val="0"/>
              </a:spcAft>
              <a:buSzPts val="1400"/>
              <a:buChar char="-"/>
            </a:pPr>
            <a:r>
              <a:rPr lang="en"/>
              <a:t>Joint design constraints - truss configuration - 7</a:t>
            </a:r>
            <a:endParaRPr/>
          </a:p>
          <a:p>
            <a:pPr indent="0" lvl="0" marL="0" rtl="0" algn="l">
              <a:spcBef>
                <a:spcPts val="1200"/>
              </a:spcBef>
              <a:spcAft>
                <a:spcPts val="1200"/>
              </a:spcAft>
              <a:buNone/>
            </a:pPr>
            <a:r>
              <a:t/>
            </a:r>
            <a:endParaRPr/>
          </a:p>
        </p:txBody>
      </p:sp>
      <p:pic>
        <p:nvPicPr>
          <p:cNvPr id="68" name="Google Shape;68;p15"/>
          <p:cNvPicPr preferRelativeResize="0"/>
          <p:nvPr/>
        </p:nvPicPr>
        <p:blipFill>
          <a:blip r:embed="rId3">
            <a:alphaModFix/>
          </a:blip>
          <a:stretch>
            <a:fillRect/>
          </a:stretch>
        </p:blipFill>
        <p:spPr>
          <a:xfrm>
            <a:off x="1203450" y="2469987"/>
            <a:ext cx="2002300" cy="2489525"/>
          </a:xfrm>
          <a:prstGeom prst="rect">
            <a:avLst/>
          </a:prstGeom>
          <a:noFill/>
          <a:ln>
            <a:noFill/>
          </a:ln>
        </p:spPr>
      </p:pic>
      <p:cxnSp>
        <p:nvCxnSpPr>
          <p:cNvPr id="72" name="Google Shape;72;p15"/>
          <p:cNvCxnSpPr/>
          <p:nvPr/>
        </p:nvCxnSpPr>
        <p:spPr>
          <a:xfrm>
            <a:off x="1968225" y="3714738"/>
            <a:ext cx="969900" cy="0"/>
          </a:xfrm>
          <a:prstGeom prst="straightConnector1">
            <a:avLst/>
          </a:prstGeom>
          <a:noFill/>
          <a:ln cap="flat" cmpd="sng" w="38100">
            <a:solidFill>
              <a:schemeClr val="lt1"/>
            </a:solidFill>
            <a:prstDash val="solid"/>
            <a:round/>
            <a:headEnd len="med" w="med" type="none"/>
            <a:tailEnd len="med" w="med" type="none"/>
          </a:ln>
        </p:spPr>
      </p:cxnSp>
      <p:cxnSp>
        <p:nvCxnSpPr>
          <p:cNvPr id="73" name="Google Shape;73;p15"/>
          <p:cNvCxnSpPr/>
          <p:nvPr/>
        </p:nvCxnSpPr>
        <p:spPr>
          <a:xfrm flipH="1" rot="10800000">
            <a:off x="1900525" y="2784150"/>
            <a:ext cx="112200" cy="1920000"/>
          </a:xfrm>
          <a:prstGeom prst="straightConnector1">
            <a:avLst/>
          </a:prstGeom>
          <a:noFill/>
          <a:ln cap="flat" cmpd="sng" w="38100">
            <a:solidFill>
              <a:schemeClr val="lt1"/>
            </a:solidFill>
            <a:prstDash val="solid"/>
            <a:round/>
            <a:headEnd len="med" w="med" type="none"/>
            <a:tailEnd len="med" w="med" type="none"/>
          </a:ln>
        </p:spPr>
      </p:cxnSp>
      <p:cxnSp>
        <p:nvCxnSpPr>
          <p:cNvPr id="74" name="Google Shape;74;p15"/>
          <p:cNvCxnSpPr/>
          <p:nvPr/>
        </p:nvCxnSpPr>
        <p:spPr>
          <a:xfrm>
            <a:off x="1900525" y="4704150"/>
            <a:ext cx="969900" cy="0"/>
          </a:xfrm>
          <a:prstGeom prst="straightConnector1">
            <a:avLst/>
          </a:prstGeom>
          <a:noFill/>
          <a:ln cap="flat" cmpd="sng" w="38100">
            <a:solidFill>
              <a:schemeClr val="lt1"/>
            </a:solidFill>
            <a:prstDash val="solid"/>
            <a:round/>
            <a:headEnd len="med" w="med" type="none"/>
            <a:tailEnd len="med" w="med" type="none"/>
          </a:ln>
        </p:spPr>
      </p:cxnSp>
      <p:cxnSp>
        <p:nvCxnSpPr>
          <p:cNvPr id="75" name="Google Shape;75;p15"/>
          <p:cNvCxnSpPr/>
          <p:nvPr/>
        </p:nvCxnSpPr>
        <p:spPr>
          <a:xfrm flipH="1" rot="10800000">
            <a:off x="1968200" y="2810925"/>
            <a:ext cx="355800" cy="889800"/>
          </a:xfrm>
          <a:prstGeom prst="straightConnector1">
            <a:avLst/>
          </a:prstGeom>
          <a:noFill/>
          <a:ln cap="flat" cmpd="sng" w="38100">
            <a:solidFill>
              <a:schemeClr val="lt1"/>
            </a:solidFill>
            <a:prstDash val="solid"/>
            <a:round/>
            <a:headEnd len="med" w="med" type="none"/>
            <a:tailEnd len="med" w="med" type="none"/>
          </a:ln>
        </p:spPr>
      </p:cxnSp>
      <p:cxnSp>
        <p:nvCxnSpPr>
          <p:cNvPr id="76" name="Google Shape;76;p15"/>
          <p:cNvCxnSpPr/>
          <p:nvPr/>
        </p:nvCxnSpPr>
        <p:spPr>
          <a:xfrm rot="10800000">
            <a:off x="1941550" y="3718400"/>
            <a:ext cx="498300" cy="827700"/>
          </a:xfrm>
          <a:prstGeom prst="straightConnector1">
            <a:avLst/>
          </a:prstGeom>
          <a:noFill/>
          <a:ln cap="flat" cmpd="sng" w="38100">
            <a:solidFill>
              <a:schemeClr val="lt1"/>
            </a:solidFill>
            <a:prstDash val="solid"/>
            <a:round/>
            <a:headEnd len="med" w="med" type="none"/>
            <a:tailEnd len="med" w="med" type="none"/>
          </a:ln>
        </p:spPr>
      </p:cxnSp>
      <p:sp>
        <p:nvSpPr>
          <p:cNvPr id="77" name="Google Shape;77;p15"/>
          <p:cNvSpPr/>
          <p:nvPr/>
        </p:nvSpPr>
        <p:spPr>
          <a:xfrm rot="1182332">
            <a:off x="1724101" y="3320116"/>
            <a:ext cx="693089" cy="572674"/>
          </a:xfrm>
          <a:prstGeom prst="arc">
            <a:avLst>
              <a:gd fmla="val 16200000" name="adj1"/>
              <a:gd fmla="val 0" name="adj2"/>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5"/>
          <p:cNvSpPr/>
          <p:nvPr/>
        </p:nvSpPr>
        <p:spPr>
          <a:xfrm rot="5219144">
            <a:off x="1885483" y="3491954"/>
            <a:ext cx="610445" cy="504391"/>
          </a:xfrm>
          <a:prstGeom prst="arc">
            <a:avLst>
              <a:gd fmla="val 16200000" name="adj1"/>
              <a:gd fmla="val 0" name="adj2"/>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p:nvPr/>
        </p:nvSpPr>
        <p:spPr>
          <a:xfrm rot="1182332">
            <a:off x="1496776" y="4286766"/>
            <a:ext cx="693089" cy="572674"/>
          </a:xfrm>
          <a:prstGeom prst="arc">
            <a:avLst>
              <a:gd fmla="val 16200000" name="adj1"/>
              <a:gd fmla="val 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p:nvPr/>
        </p:nvSpPr>
        <p:spPr>
          <a:xfrm>
            <a:off x="2621700" y="2615075"/>
            <a:ext cx="1285800" cy="77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lang="en" sz="1200"/>
              <a:t>Theta 1=67.7</a:t>
            </a:r>
            <a:endParaRPr sz="1200"/>
          </a:p>
          <a:p>
            <a:pPr indent="0" lvl="0" marL="0" rtl="0" algn="r">
              <a:lnSpc>
                <a:spcPct val="115000"/>
              </a:lnSpc>
              <a:spcBef>
                <a:spcPts val="0"/>
              </a:spcBef>
              <a:spcAft>
                <a:spcPts val="0"/>
              </a:spcAft>
              <a:buNone/>
            </a:pPr>
            <a:r>
              <a:rPr lang="en" sz="1200"/>
              <a:t>Theta 2=59.7</a:t>
            </a:r>
            <a:endParaRPr sz="1200"/>
          </a:p>
          <a:p>
            <a:pPr indent="0" lvl="0" marL="0" rtl="0" algn="r">
              <a:lnSpc>
                <a:spcPct val="115000"/>
              </a:lnSpc>
              <a:spcBef>
                <a:spcPts val="0"/>
              </a:spcBef>
              <a:spcAft>
                <a:spcPts val="0"/>
              </a:spcAft>
              <a:buNone/>
            </a:pPr>
            <a:r>
              <a:rPr lang="en" sz="1200"/>
              <a:t>Theta 3=85</a:t>
            </a:r>
            <a:endParaRPr sz="1200"/>
          </a:p>
        </p:txBody>
      </p:sp>
      <p:sp>
        <p:nvSpPr>
          <p:cNvPr id="81" name="Google Shape;81;p15"/>
          <p:cNvSpPr/>
          <p:nvPr/>
        </p:nvSpPr>
        <p:spPr>
          <a:xfrm>
            <a:off x="2687475" y="2707550"/>
            <a:ext cx="112200" cy="112200"/>
          </a:xfrm>
          <a:prstGeom prst="roundRect">
            <a:avLst>
              <a:gd fmla="val 16667"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endParaRPr>
          </a:p>
        </p:txBody>
      </p:sp>
      <p:sp>
        <p:nvSpPr>
          <p:cNvPr id="82" name="Google Shape;82;p15"/>
          <p:cNvSpPr/>
          <p:nvPr/>
        </p:nvSpPr>
        <p:spPr>
          <a:xfrm>
            <a:off x="2687475" y="2936150"/>
            <a:ext cx="112200" cy="112200"/>
          </a:xfrm>
          <a:prstGeom prst="roundRect">
            <a:avLst>
              <a:gd fmla="val 16667"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endParaRPr>
          </a:p>
        </p:txBody>
      </p:sp>
      <p:sp>
        <p:nvSpPr>
          <p:cNvPr id="83" name="Google Shape;83;p15"/>
          <p:cNvSpPr/>
          <p:nvPr/>
        </p:nvSpPr>
        <p:spPr>
          <a:xfrm>
            <a:off x="2687475" y="3164750"/>
            <a:ext cx="112200" cy="1122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endParaRPr>
          </a:p>
        </p:txBody>
      </p:sp>
      <p:cxnSp>
        <p:nvCxnSpPr>
          <p:cNvPr id="84" name="Google Shape;84;p15"/>
          <p:cNvCxnSpPr/>
          <p:nvPr/>
        </p:nvCxnSpPr>
        <p:spPr>
          <a:xfrm flipH="1" rot="10800000">
            <a:off x="5058450" y="622950"/>
            <a:ext cx="480600" cy="3897600"/>
          </a:xfrm>
          <a:prstGeom prst="straightConnector1">
            <a:avLst/>
          </a:prstGeom>
          <a:noFill/>
          <a:ln cap="flat" cmpd="sng" w="28575">
            <a:solidFill>
              <a:schemeClr val="dk1"/>
            </a:solidFill>
            <a:prstDash val="solid"/>
            <a:round/>
            <a:headEnd len="med" w="med" type="none"/>
            <a:tailEnd len="med" w="med" type="none"/>
          </a:ln>
        </p:spPr>
      </p:cxnSp>
      <p:cxnSp>
        <p:nvCxnSpPr>
          <p:cNvPr id="85" name="Google Shape;85;p15"/>
          <p:cNvCxnSpPr/>
          <p:nvPr/>
        </p:nvCxnSpPr>
        <p:spPr>
          <a:xfrm rot="10800000">
            <a:off x="6766200" y="662450"/>
            <a:ext cx="480600" cy="3897600"/>
          </a:xfrm>
          <a:prstGeom prst="straightConnector1">
            <a:avLst/>
          </a:prstGeom>
          <a:noFill/>
          <a:ln cap="flat" cmpd="sng" w="28575">
            <a:solidFill>
              <a:schemeClr val="dk1"/>
            </a:solidFill>
            <a:prstDash val="solid"/>
            <a:round/>
            <a:headEnd len="med" w="med" type="none"/>
            <a:tailEnd len="med" w="med" type="none"/>
          </a:ln>
        </p:spPr>
      </p:cxnSp>
      <p:cxnSp>
        <p:nvCxnSpPr>
          <p:cNvPr id="86" name="Google Shape;86;p15"/>
          <p:cNvCxnSpPr/>
          <p:nvPr/>
        </p:nvCxnSpPr>
        <p:spPr>
          <a:xfrm>
            <a:off x="5564700" y="424175"/>
            <a:ext cx="1201500" cy="0"/>
          </a:xfrm>
          <a:prstGeom prst="straightConnector1">
            <a:avLst/>
          </a:prstGeom>
          <a:noFill/>
          <a:ln cap="flat" cmpd="sng" w="19050">
            <a:solidFill>
              <a:srgbClr val="FF0000"/>
            </a:solidFill>
            <a:prstDash val="solid"/>
            <a:round/>
            <a:headEnd len="med" w="med" type="none"/>
            <a:tailEnd len="med" w="med" type="none"/>
          </a:ln>
        </p:spPr>
      </p:cxnSp>
      <p:cxnSp>
        <p:nvCxnSpPr>
          <p:cNvPr id="87" name="Google Shape;87;p15"/>
          <p:cNvCxnSpPr/>
          <p:nvPr/>
        </p:nvCxnSpPr>
        <p:spPr>
          <a:xfrm rot="10800000">
            <a:off x="5564700" y="303425"/>
            <a:ext cx="0" cy="241500"/>
          </a:xfrm>
          <a:prstGeom prst="straightConnector1">
            <a:avLst/>
          </a:prstGeom>
          <a:noFill/>
          <a:ln cap="flat" cmpd="sng" w="19050">
            <a:solidFill>
              <a:srgbClr val="FF0000"/>
            </a:solidFill>
            <a:prstDash val="solid"/>
            <a:round/>
            <a:headEnd len="med" w="med" type="none"/>
            <a:tailEnd len="med" w="med" type="none"/>
          </a:ln>
        </p:spPr>
      </p:cxnSp>
      <p:cxnSp>
        <p:nvCxnSpPr>
          <p:cNvPr id="88" name="Google Shape;88;p15"/>
          <p:cNvCxnSpPr/>
          <p:nvPr/>
        </p:nvCxnSpPr>
        <p:spPr>
          <a:xfrm rot="10800000">
            <a:off x="6766200" y="303425"/>
            <a:ext cx="0" cy="241500"/>
          </a:xfrm>
          <a:prstGeom prst="straightConnector1">
            <a:avLst/>
          </a:prstGeom>
          <a:noFill/>
          <a:ln cap="flat" cmpd="sng" w="19050">
            <a:solidFill>
              <a:srgbClr val="FF0000"/>
            </a:solidFill>
            <a:prstDash val="solid"/>
            <a:round/>
            <a:headEnd len="med" w="med" type="none"/>
            <a:tailEnd len="med" w="med" type="none"/>
          </a:ln>
        </p:spPr>
      </p:cxnSp>
      <p:sp>
        <p:nvSpPr>
          <p:cNvPr id="89" name="Google Shape;89;p15"/>
          <p:cNvSpPr/>
          <p:nvPr/>
        </p:nvSpPr>
        <p:spPr>
          <a:xfrm rot="1182332">
            <a:off x="4648301" y="4134366"/>
            <a:ext cx="693089" cy="572674"/>
          </a:xfrm>
          <a:prstGeom prst="arc">
            <a:avLst>
              <a:gd fmla="val 16200000" name="adj1"/>
              <a:gd fmla="val 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0" name="Google Shape;90;p15"/>
          <p:cNvCxnSpPr/>
          <p:nvPr/>
        </p:nvCxnSpPr>
        <p:spPr>
          <a:xfrm rot="10800000">
            <a:off x="5083500" y="4551750"/>
            <a:ext cx="2163900" cy="0"/>
          </a:xfrm>
          <a:prstGeom prst="straightConnector1">
            <a:avLst/>
          </a:prstGeom>
          <a:noFill/>
          <a:ln cap="flat" cmpd="sng" w="28575">
            <a:solidFill>
              <a:schemeClr val="dk1"/>
            </a:solidFill>
            <a:prstDash val="solid"/>
            <a:round/>
            <a:headEnd len="med" w="med" type="none"/>
            <a:tailEnd len="med" w="med" type="none"/>
          </a:ln>
        </p:spPr>
      </p:cxnSp>
      <p:cxnSp>
        <p:nvCxnSpPr>
          <p:cNvPr id="91" name="Google Shape;91;p15"/>
          <p:cNvCxnSpPr/>
          <p:nvPr/>
        </p:nvCxnSpPr>
        <p:spPr>
          <a:xfrm rot="10800000">
            <a:off x="5342725" y="2611250"/>
            <a:ext cx="1645800" cy="0"/>
          </a:xfrm>
          <a:prstGeom prst="straightConnector1">
            <a:avLst/>
          </a:prstGeom>
          <a:noFill/>
          <a:ln cap="flat" cmpd="sng" w="28575">
            <a:solidFill>
              <a:schemeClr val="dk1"/>
            </a:solidFill>
            <a:prstDash val="solid"/>
            <a:round/>
            <a:headEnd len="med" w="med" type="none"/>
            <a:tailEnd len="med" w="med" type="none"/>
          </a:ln>
        </p:spPr>
      </p:cxnSp>
      <p:cxnSp>
        <p:nvCxnSpPr>
          <p:cNvPr id="92" name="Google Shape;92;p15"/>
          <p:cNvCxnSpPr/>
          <p:nvPr/>
        </p:nvCxnSpPr>
        <p:spPr>
          <a:xfrm rot="4812004">
            <a:off x="6161084" y="1608077"/>
            <a:ext cx="1933514" cy="0"/>
          </a:xfrm>
          <a:prstGeom prst="straightConnector1">
            <a:avLst/>
          </a:prstGeom>
          <a:noFill/>
          <a:ln cap="flat" cmpd="sng" w="19050">
            <a:solidFill>
              <a:srgbClr val="FF0000"/>
            </a:solidFill>
            <a:prstDash val="solid"/>
            <a:round/>
            <a:headEnd len="med" w="med" type="none"/>
            <a:tailEnd len="med" w="med" type="none"/>
          </a:ln>
        </p:spPr>
      </p:cxnSp>
      <p:cxnSp>
        <p:nvCxnSpPr>
          <p:cNvPr id="93" name="Google Shape;93;p15"/>
          <p:cNvCxnSpPr/>
          <p:nvPr/>
        </p:nvCxnSpPr>
        <p:spPr>
          <a:xfrm rot="10800000">
            <a:off x="6963304" y="533778"/>
            <a:ext cx="0" cy="243465"/>
          </a:xfrm>
          <a:prstGeom prst="straightConnector1">
            <a:avLst/>
          </a:prstGeom>
          <a:noFill/>
          <a:ln cap="flat" cmpd="sng" w="19050">
            <a:solidFill>
              <a:srgbClr val="FF0000"/>
            </a:solidFill>
            <a:prstDash val="solid"/>
            <a:round/>
            <a:headEnd len="med" w="med" type="none"/>
            <a:tailEnd len="med" w="med" type="none"/>
          </a:ln>
        </p:spPr>
      </p:cxnSp>
      <p:cxnSp>
        <p:nvCxnSpPr>
          <p:cNvPr id="94" name="Google Shape;94;p15"/>
          <p:cNvCxnSpPr/>
          <p:nvPr/>
        </p:nvCxnSpPr>
        <p:spPr>
          <a:xfrm rot="10800000">
            <a:off x="7292417" y="2439011"/>
            <a:ext cx="0" cy="243465"/>
          </a:xfrm>
          <a:prstGeom prst="straightConnector1">
            <a:avLst/>
          </a:prstGeom>
          <a:noFill/>
          <a:ln cap="flat" cmpd="sng" w="19050">
            <a:solidFill>
              <a:srgbClr val="FF0000"/>
            </a:solidFill>
            <a:prstDash val="solid"/>
            <a:round/>
            <a:headEnd len="med" w="med" type="none"/>
            <a:tailEnd len="med" w="med" type="none"/>
          </a:ln>
        </p:spPr>
      </p:cxnSp>
      <p:cxnSp>
        <p:nvCxnSpPr>
          <p:cNvPr id="95" name="Google Shape;95;p15"/>
          <p:cNvCxnSpPr/>
          <p:nvPr/>
        </p:nvCxnSpPr>
        <p:spPr>
          <a:xfrm rot="4812004">
            <a:off x="6449059" y="3556190"/>
            <a:ext cx="1933514" cy="0"/>
          </a:xfrm>
          <a:prstGeom prst="straightConnector1">
            <a:avLst/>
          </a:prstGeom>
          <a:noFill/>
          <a:ln cap="flat" cmpd="sng" w="19050">
            <a:solidFill>
              <a:srgbClr val="FF0000"/>
            </a:solidFill>
            <a:prstDash val="solid"/>
            <a:round/>
            <a:headEnd len="med" w="med" type="none"/>
            <a:tailEnd len="med" w="med" type="none"/>
          </a:ln>
        </p:spPr>
      </p:cxnSp>
      <p:cxnSp>
        <p:nvCxnSpPr>
          <p:cNvPr id="96" name="Google Shape;96;p15"/>
          <p:cNvCxnSpPr/>
          <p:nvPr/>
        </p:nvCxnSpPr>
        <p:spPr>
          <a:xfrm rot="10800000">
            <a:off x="7251279" y="2481890"/>
            <a:ext cx="0" cy="243465"/>
          </a:xfrm>
          <a:prstGeom prst="straightConnector1">
            <a:avLst/>
          </a:prstGeom>
          <a:noFill/>
          <a:ln cap="flat" cmpd="sng" w="19050">
            <a:solidFill>
              <a:srgbClr val="FF0000"/>
            </a:solidFill>
            <a:prstDash val="solid"/>
            <a:round/>
            <a:headEnd len="med" w="med" type="none"/>
            <a:tailEnd len="med" w="med" type="none"/>
          </a:ln>
        </p:spPr>
      </p:cxnSp>
      <p:cxnSp>
        <p:nvCxnSpPr>
          <p:cNvPr id="97" name="Google Shape;97;p15"/>
          <p:cNvCxnSpPr/>
          <p:nvPr/>
        </p:nvCxnSpPr>
        <p:spPr>
          <a:xfrm rot="10800000">
            <a:off x="7580392" y="4387124"/>
            <a:ext cx="0" cy="243465"/>
          </a:xfrm>
          <a:prstGeom prst="straightConnector1">
            <a:avLst/>
          </a:prstGeom>
          <a:noFill/>
          <a:ln cap="flat" cmpd="sng" w="19050">
            <a:solidFill>
              <a:srgbClr val="FF0000"/>
            </a:solidFill>
            <a:prstDash val="solid"/>
            <a:round/>
            <a:headEnd len="med" w="med" type="none"/>
            <a:tailEnd len="med" w="med" type="none"/>
          </a:ln>
        </p:spPr>
      </p:cxnSp>
      <p:cxnSp>
        <p:nvCxnSpPr>
          <p:cNvPr id="98" name="Google Shape;98;p15"/>
          <p:cNvCxnSpPr/>
          <p:nvPr/>
        </p:nvCxnSpPr>
        <p:spPr>
          <a:xfrm flipH="1">
            <a:off x="5315650" y="682250"/>
            <a:ext cx="1441500" cy="1904400"/>
          </a:xfrm>
          <a:prstGeom prst="straightConnector1">
            <a:avLst/>
          </a:prstGeom>
          <a:noFill/>
          <a:ln cap="flat" cmpd="sng" w="28575">
            <a:solidFill>
              <a:schemeClr val="dk1"/>
            </a:solidFill>
            <a:prstDash val="solid"/>
            <a:round/>
            <a:headEnd len="med" w="med" type="none"/>
            <a:tailEnd len="med" w="med" type="none"/>
          </a:ln>
        </p:spPr>
      </p:cxnSp>
      <p:cxnSp>
        <p:nvCxnSpPr>
          <p:cNvPr id="99" name="Google Shape;99;p15"/>
          <p:cNvCxnSpPr/>
          <p:nvPr/>
        </p:nvCxnSpPr>
        <p:spPr>
          <a:xfrm>
            <a:off x="5552625" y="706450"/>
            <a:ext cx="1397100" cy="1886400"/>
          </a:xfrm>
          <a:prstGeom prst="straightConnector1">
            <a:avLst/>
          </a:prstGeom>
          <a:noFill/>
          <a:ln cap="flat" cmpd="sng" w="28575">
            <a:solidFill>
              <a:schemeClr val="dk1"/>
            </a:solidFill>
            <a:prstDash val="solid"/>
            <a:round/>
            <a:headEnd len="med" w="med" type="none"/>
            <a:tailEnd len="med" w="med" type="none"/>
          </a:ln>
        </p:spPr>
      </p:cxnSp>
      <p:cxnSp>
        <p:nvCxnSpPr>
          <p:cNvPr id="100" name="Google Shape;100;p15"/>
          <p:cNvCxnSpPr/>
          <p:nvPr/>
        </p:nvCxnSpPr>
        <p:spPr>
          <a:xfrm flipH="1">
            <a:off x="5083425" y="2648875"/>
            <a:ext cx="1887300" cy="1891500"/>
          </a:xfrm>
          <a:prstGeom prst="straightConnector1">
            <a:avLst/>
          </a:prstGeom>
          <a:noFill/>
          <a:ln cap="flat" cmpd="sng" w="28575">
            <a:solidFill>
              <a:schemeClr val="dk1"/>
            </a:solidFill>
            <a:prstDash val="solid"/>
            <a:round/>
            <a:headEnd len="med" w="med" type="none"/>
            <a:tailEnd len="med" w="med" type="none"/>
          </a:ln>
        </p:spPr>
      </p:cxnSp>
      <p:cxnSp>
        <p:nvCxnSpPr>
          <p:cNvPr id="101" name="Google Shape;101;p15"/>
          <p:cNvCxnSpPr/>
          <p:nvPr/>
        </p:nvCxnSpPr>
        <p:spPr>
          <a:xfrm>
            <a:off x="5307525" y="2626550"/>
            <a:ext cx="1887300" cy="1891500"/>
          </a:xfrm>
          <a:prstGeom prst="straightConnector1">
            <a:avLst/>
          </a:prstGeom>
          <a:noFill/>
          <a:ln cap="flat" cmpd="sng" w="28575">
            <a:solidFill>
              <a:schemeClr val="dk1"/>
            </a:solidFill>
            <a:prstDash val="solid"/>
            <a:round/>
            <a:headEnd len="med" w="med" type="none"/>
            <a:tailEnd len="med" w="med" type="none"/>
          </a:ln>
        </p:spPr>
      </p:cxnSp>
      <p:cxnSp>
        <p:nvCxnSpPr>
          <p:cNvPr id="102" name="Google Shape;102;p15"/>
          <p:cNvCxnSpPr/>
          <p:nvPr/>
        </p:nvCxnSpPr>
        <p:spPr>
          <a:xfrm rot="10800000">
            <a:off x="5564750" y="642250"/>
            <a:ext cx="1183500" cy="0"/>
          </a:xfrm>
          <a:prstGeom prst="straightConnector1">
            <a:avLst/>
          </a:prstGeom>
          <a:noFill/>
          <a:ln cap="flat" cmpd="sng" w="28575">
            <a:solidFill>
              <a:schemeClr val="dk1"/>
            </a:solidFill>
            <a:prstDash val="solid"/>
            <a:round/>
            <a:headEnd len="med" w="med" type="none"/>
            <a:tailEnd len="med" w="med" type="none"/>
          </a:ln>
        </p:spPr>
      </p:cxnSp>
      <p:sp>
        <p:nvSpPr>
          <p:cNvPr id="103" name="Google Shape;103;p15"/>
          <p:cNvSpPr txBox="1"/>
          <p:nvPr/>
        </p:nvSpPr>
        <p:spPr>
          <a:xfrm>
            <a:off x="5680500" y="85625"/>
            <a:ext cx="9699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C</a:t>
            </a:r>
            <a:r>
              <a:rPr lang="en" sz="900">
                <a:solidFill>
                  <a:schemeClr val="dk1"/>
                </a:solidFill>
              </a:rPr>
              <a:t>hosen length = 12.5 in</a:t>
            </a:r>
            <a:endParaRPr sz="900">
              <a:solidFill>
                <a:schemeClr val="dk1"/>
              </a:solidFill>
            </a:endParaRPr>
          </a:p>
        </p:txBody>
      </p:sp>
      <p:sp>
        <p:nvSpPr>
          <p:cNvPr id="104" name="Google Shape;104;p15"/>
          <p:cNvSpPr txBox="1"/>
          <p:nvPr/>
        </p:nvSpPr>
        <p:spPr>
          <a:xfrm>
            <a:off x="7095450" y="1301975"/>
            <a:ext cx="12858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Chosen length = 3ft</a:t>
            </a:r>
            <a:endParaRPr sz="900">
              <a:solidFill>
                <a:schemeClr val="dk1"/>
              </a:solidFill>
            </a:endParaRPr>
          </a:p>
        </p:txBody>
      </p:sp>
      <p:sp>
        <p:nvSpPr>
          <p:cNvPr id="105" name="Google Shape;105;p15"/>
          <p:cNvSpPr txBox="1"/>
          <p:nvPr/>
        </p:nvSpPr>
        <p:spPr>
          <a:xfrm>
            <a:off x="7368575" y="3333300"/>
            <a:ext cx="13971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Chosen length = 3ft</a:t>
            </a:r>
            <a:endParaRPr sz="900">
              <a:solidFill>
                <a:schemeClr val="dk1"/>
              </a:solidFill>
            </a:endParaRPr>
          </a:p>
        </p:txBody>
      </p:sp>
      <p:sp>
        <p:nvSpPr>
          <p:cNvPr id="106" name="Google Shape;106;p15"/>
          <p:cNvSpPr txBox="1"/>
          <p:nvPr/>
        </p:nvSpPr>
        <p:spPr>
          <a:xfrm>
            <a:off x="5328525" y="4124700"/>
            <a:ext cx="13971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Chosen angle = 85 degrees</a:t>
            </a:r>
            <a:endParaRPr sz="900">
              <a:solidFill>
                <a:schemeClr val="dk1"/>
              </a:solidFill>
            </a:endParaRPr>
          </a:p>
        </p:txBody>
      </p:sp>
      <p:sp>
        <p:nvSpPr>
          <p:cNvPr id="67" name="Google Shape;67;p15"/>
          <p:cNvSpPr/>
          <p:nvPr/>
        </p:nvSpPr>
        <p:spPr>
          <a:xfrm>
            <a:off x="5083500" y="2399700"/>
            <a:ext cx="418800" cy="427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6"/>
          <p:cNvPicPr preferRelativeResize="0"/>
          <p:nvPr/>
        </p:nvPicPr>
        <p:blipFill>
          <a:blip r:embed="rId3">
            <a:alphaModFix/>
          </a:blip>
          <a:stretch>
            <a:fillRect/>
          </a:stretch>
        </p:blipFill>
        <p:spPr>
          <a:xfrm>
            <a:off x="250325" y="1598463"/>
            <a:ext cx="2870425" cy="2284375"/>
          </a:xfrm>
          <a:prstGeom prst="rect">
            <a:avLst/>
          </a:prstGeom>
          <a:noFill/>
          <a:ln>
            <a:noFill/>
          </a:ln>
        </p:spPr>
      </p:pic>
      <p:pic>
        <p:nvPicPr>
          <p:cNvPr id="112" name="Google Shape;112;p16"/>
          <p:cNvPicPr preferRelativeResize="0"/>
          <p:nvPr/>
        </p:nvPicPr>
        <p:blipFill>
          <a:blip r:embed="rId4">
            <a:alphaModFix/>
          </a:blip>
          <a:stretch>
            <a:fillRect/>
          </a:stretch>
        </p:blipFill>
        <p:spPr>
          <a:xfrm>
            <a:off x="4202375" y="661263"/>
            <a:ext cx="2117561" cy="3820974"/>
          </a:xfrm>
          <a:prstGeom prst="rect">
            <a:avLst/>
          </a:prstGeom>
          <a:noFill/>
          <a:ln>
            <a:noFill/>
          </a:ln>
        </p:spPr>
      </p:pic>
      <p:sp>
        <p:nvSpPr>
          <p:cNvPr id="113" name="Google Shape;113;p16"/>
          <p:cNvSpPr txBox="1"/>
          <p:nvPr/>
        </p:nvSpPr>
        <p:spPr>
          <a:xfrm>
            <a:off x="3986175" y="4523200"/>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Tower in Solidworks</a:t>
            </a:r>
            <a:endParaRPr>
              <a:solidFill>
                <a:schemeClr val="dk1"/>
              </a:solidFill>
            </a:endParaRPr>
          </a:p>
        </p:txBody>
      </p:sp>
      <p:sp>
        <p:nvSpPr>
          <p:cNvPr id="114" name="Google Shape;114;p16"/>
          <p:cNvSpPr txBox="1"/>
          <p:nvPr/>
        </p:nvSpPr>
        <p:spPr>
          <a:xfrm>
            <a:off x="266675" y="3945175"/>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Tower Dimensions </a:t>
            </a:r>
            <a:endParaRPr>
              <a:solidFill>
                <a:schemeClr val="dk1"/>
              </a:solidFill>
            </a:endParaRPr>
          </a:p>
        </p:txBody>
      </p:sp>
      <p:sp>
        <p:nvSpPr>
          <p:cNvPr id="115" name="Google Shape;115;p16"/>
          <p:cNvSpPr txBox="1"/>
          <p:nvPr/>
        </p:nvSpPr>
        <p:spPr>
          <a:xfrm>
            <a:off x="3304250" y="2106025"/>
            <a:ext cx="9699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dk1"/>
                </a:solidFill>
              </a:rPr>
              <a:t>Diagonal trusses not pictured</a:t>
            </a:r>
            <a:endParaRPr i="1" sz="900">
              <a:solidFill>
                <a:schemeClr val="dk1"/>
              </a:solidFill>
            </a:endParaRPr>
          </a:p>
        </p:txBody>
      </p:sp>
      <p:cxnSp>
        <p:nvCxnSpPr>
          <p:cNvPr id="116" name="Google Shape;116;p16"/>
          <p:cNvCxnSpPr/>
          <p:nvPr/>
        </p:nvCxnSpPr>
        <p:spPr>
          <a:xfrm flipH="1">
            <a:off x="3104375" y="2571750"/>
            <a:ext cx="260700" cy="386100"/>
          </a:xfrm>
          <a:prstGeom prst="straightConnector1">
            <a:avLst/>
          </a:prstGeom>
          <a:noFill/>
          <a:ln cap="flat" cmpd="sng" w="28575">
            <a:solidFill>
              <a:srgbClr val="FFFF00"/>
            </a:solidFill>
            <a:prstDash val="solid"/>
            <a:round/>
            <a:headEnd len="med" w="med" type="none"/>
            <a:tailEnd len="med" w="med" type="triangle"/>
          </a:ln>
        </p:spPr>
      </p:cxnSp>
      <p:cxnSp>
        <p:nvCxnSpPr>
          <p:cNvPr id="117" name="Google Shape;117;p16"/>
          <p:cNvCxnSpPr/>
          <p:nvPr/>
        </p:nvCxnSpPr>
        <p:spPr>
          <a:xfrm flipH="1" rot="10800000">
            <a:off x="4000938" y="2091625"/>
            <a:ext cx="1085400" cy="270300"/>
          </a:xfrm>
          <a:prstGeom prst="straightConnector1">
            <a:avLst/>
          </a:prstGeom>
          <a:noFill/>
          <a:ln cap="flat" cmpd="sng" w="28575">
            <a:solidFill>
              <a:srgbClr val="FFFF00"/>
            </a:solidFill>
            <a:prstDash val="solid"/>
            <a:round/>
            <a:headEnd len="med" w="med" type="none"/>
            <a:tailEnd len="med" w="med" type="triangle"/>
          </a:ln>
        </p:spPr>
      </p:cxnSp>
      <p:cxnSp>
        <p:nvCxnSpPr>
          <p:cNvPr id="118" name="Google Shape;118;p16"/>
          <p:cNvCxnSpPr/>
          <p:nvPr/>
        </p:nvCxnSpPr>
        <p:spPr>
          <a:xfrm>
            <a:off x="4000938" y="2361925"/>
            <a:ext cx="915300" cy="992100"/>
          </a:xfrm>
          <a:prstGeom prst="straightConnector1">
            <a:avLst/>
          </a:prstGeom>
          <a:noFill/>
          <a:ln cap="flat" cmpd="sng" w="28575">
            <a:solidFill>
              <a:srgbClr val="FFFF00"/>
            </a:solidFill>
            <a:prstDash val="solid"/>
            <a:round/>
            <a:headEnd len="med" w="med" type="none"/>
            <a:tailEnd len="med" w="med" type="triangle"/>
          </a:ln>
        </p:spPr>
      </p:cxnSp>
      <p:sp>
        <p:nvSpPr>
          <p:cNvPr id="119" name="Google Shape;11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Tower Design</a:t>
            </a:r>
            <a:endParaRPr/>
          </a:p>
        </p:txBody>
      </p:sp>
      <p:pic>
        <p:nvPicPr>
          <p:cNvPr id="120" name="Google Shape;120;p16"/>
          <p:cNvPicPr preferRelativeResize="0"/>
          <p:nvPr/>
        </p:nvPicPr>
        <p:blipFill rotWithShape="1">
          <a:blip r:embed="rId5">
            <a:alphaModFix/>
          </a:blip>
          <a:srcRect b="0" l="38462" r="41050" t="3503"/>
          <a:stretch/>
        </p:blipFill>
        <p:spPr>
          <a:xfrm>
            <a:off x="6785100" y="282203"/>
            <a:ext cx="1200599" cy="4241001"/>
          </a:xfrm>
          <a:prstGeom prst="rect">
            <a:avLst/>
          </a:prstGeom>
          <a:noFill/>
          <a:ln>
            <a:noFill/>
          </a:ln>
        </p:spPr>
      </p:pic>
      <p:sp>
        <p:nvSpPr>
          <p:cNvPr id="121" name="Google Shape;121;p16"/>
          <p:cNvSpPr txBox="1"/>
          <p:nvPr/>
        </p:nvSpPr>
        <p:spPr>
          <a:xfrm>
            <a:off x="5966550" y="4523200"/>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Final Tower</a:t>
            </a:r>
            <a:endParaRPr>
              <a:solidFill>
                <a:schemeClr val="dk1"/>
              </a:solidFill>
            </a:endParaRPr>
          </a:p>
        </p:txBody>
      </p:sp>
      <p:sp>
        <p:nvSpPr>
          <p:cNvPr id="122" name="Google Shape;122;p16"/>
          <p:cNvSpPr txBox="1"/>
          <p:nvPr/>
        </p:nvSpPr>
        <p:spPr>
          <a:xfrm>
            <a:off x="7948550" y="1587300"/>
            <a:ext cx="969900" cy="19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dk1"/>
                </a:solidFill>
              </a:rPr>
              <a:t>On the final tower, we decided to use tense string to create </a:t>
            </a:r>
            <a:r>
              <a:rPr i="1" lang="en" sz="900">
                <a:solidFill>
                  <a:schemeClr val="dk1"/>
                </a:solidFill>
              </a:rPr>
              <a:t>artificial</a:t>
            </a:r>
            <a:r>
              <a:rPr i="1" lang="en" sz="900">
                <a:solidFill>
                  <a:schemeClr val="dk1"/>
                </a:solidFill>
              </a:rPr>
              <a:t> pre-tensed members to reduce compression on the wooden dowel members</a:t>
            </a:r>
            <a:endParaRPr i="1" sz="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Joint Design</a:t>
            </a:r>
            <a:endParaRPr/>
          </a:p>
        </p:txBody>
      </p:sp>
      <p:pic>
        <p:nvPicPr>
          <p:cNvPr id="128" name="Google Shape;128;p17"/>
          <p:cNvPicPr preferRelativeResize="0"/>
          <p:nvPr/>
        </p:nvPicPr>
        <p:blipFill>
          <a:blip r:embed="rId3">
            <a:alphaModFix/>
          </a:blip>
          <a:stretch>
            <a:fillRect/>
          </a:stretch>
        </p:blipFill>
        <p:spPr>
          <a:xfrm>
            <a:off x="3993417" y="1833300"/>
            <a:ext cx="1766775" cy="1730275"/>
          </a:xfrm>
          <a:prstGeom prst="rect">
            <a:avLst/>
          </a:prstGeom>
          <a:noFill/>
          <a:ln>
            <a:noFill/>
          </a:ln>
        </p:spPr>
      </p:pic>
      <p:pic>
        <p:nvPicPr>
          <p:cNvPr id="129" name="Google Shape;129;p17"/>
          <p:cNvPicPr preferRelativeResize="0"/>
          <p:nvPr/>
        </p:nvPicPr>
        <p:blipFill>
          <a:blip r:embed="rId4">
            <a:alphaModFix/>
          </a:blip>
          <a:stretch>
            <a:fillRect/>
          </a:stretch>
        </p:blipFill>
        <p:spPr>
          <a:xfrm>
            <a:off x="6714002" y="2823900"/>
            <a:ext cx="1458998" cy="1730274"/>
          </a:xfrm>
          <a:prstGeom prst="rect">
            <a:avLst/>
          </a:prstGeom>
          <a:noFill/>
          <a:ln>
            <a:noFill/>
          </a:ln>
        </p:spPr>
      </p:pic>
      <p:pic>
        <p:nvPicPr>
          <p:cNvPr id="130" name="Google Shape;130;p17"/>
          <p:cNvPicPr preferRelativeResize="0"/>
          <p:nvPr/>
        </p:nvPicPr>
        <p:blipFill>
          <a:blip r:embed="rId5">
            <a:alphaModFix/>
          </a:blip>
          <a:stretch>
            <a:fillRect/>
          </a:stretch>
        </p:blipFill>
        <p:spPr>
          <a:xfrm>
            <a:off x="6457901" y="445019"/>
            <a:ext cx="1869350" cy="1660780"/>
          </a:xfrm>
          <a:prstGeom prst="rect">
            <a:avLst/>
          </a:prstGeom>
          <a:noFill/>
          <a:ln>
            <a:noFill/>
          </a:ln>
        </p:spPr>
      </p:pic>
      <p:pic>
        <p:nvPicPr>
          <p:cNvPr id="131" name="Google Shape;131;p17"/>
          <p:cNvPicPr preferRelativeResize="0"/>
          <p:nvPr/>
        </p:nvPicPr>
        <p:blipFill>
          <a:blip r:embed="rId6">
            <a:alphaModFix/>
          </a:blip>
          <a:stretch>
            <a:fillRect/>
          </a:stretch>
        </p:blipFill>
        <p:spPr>
          <a:xfrm>
            <a:off x="728400" y="1761345"/>
            <a:ext cx="2117551" cy="1638144"/>
          </a:xfrm>
          <a:prstGeom prst="rect">
            <a:avLst/>
          </a:prstGeom>
          <a:noFill/>
          <a:ln>
            <a:noFill/>
          </a:ln>
        </p:spPr>
      </p:pic>
      <p:sp>
        <p:nvSpPr>
          <p:cNvPr id="132" name="Google Shape;132;p17"/>
          <p:cNvSpPr txBox="1"/>
          <p:nvPr/>
        </p:nvSpPr>
        <p:spPr>
          <a:xfrm>
            <a:off x="368313" y="3527625"/>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Press fit tolerance test</a:t>
            </a:r>
            <a:endParaRPr>
              <a:solidFill>
                <a:schemeClr val="dk1"/>
              </a:solidFill>
            </a:endParaRPr>
          </a:p>
        </p:txBody>
      </p:sp>
      <p:sp>
        <p:nvSpPr>
          <p:cNvPr id="133" name="Google Shape;133;p17"/>
          <p:cNvSpPr txBox="1"/>
          <p:nvPr/>
        </p:nvSpPr>
        <p:spPr>
          <a:xfrm>
            <a:off x="5973713" y="2105800"/>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Top joint</a:t>
            </a:r>
            <a:endParaRPr>
              <a:solidFill>
                <a:schemeClr val="dk1"/>
              </a:solidFill>
            </a:endParaRPr>
          </a:p>
        </p:txBody>
      </p:sp>
      <p:sp>
        <p:nvSpPr>
          <p:cNvPr id="134" name="Google Shape;134;p17"/>
          <p:cNvSpPr txBox="1"/>
          <p:nvPr/>
        </p:nvSpPr>
        <p:spPr>
          <a:xfrm>
            <a:off x="3457950" y="3563575"/>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Bottom joint</a:t>
            </a:r>
            <a:endParaRPr>
              <a:solidFill>
                <a:schemeClr val="dk1"/>
              </a:solidFill>
            </a:endParaRPr>
          </a:p>
        </p:txBody>
      </p:sp>
      <p:sp>
        <p:nvSpPr>
          <p:cNvPr id="135" name="Google Shape;135;p17"/>
          <p:cNvSpPr txBox="1"/>
          <p:nvPr/>
        </p:nvSpPr>
        <p:spPr>
          <a:xfrm>
            <a:off x="5973713" y="4554175"/>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Middle joint</a:t>
            </a:r>
            <a:endParaRPr>
              <a:solidFill>
                <a:schemeClr val="dk1"/>
              </a:solidFill>
            </a:endParaRPr>
          </a:p>
        </p:txBody>
      </p:sp>
      <p:sp>
        <p:nvSpPr>
          <p:cNvPr id="136" name="Google Shape;136;p17"/>
          <p:cNvSpPr txBox="1"/>
          <p:nvPr/>
        </p:nvSpPr>
        <p:spPr>
          <a:xfrm>
            <a:off x="5369050" y="610625"/>
            <a:ext cx="9699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Slots for top platform that holds bucket</a:t>
            </a:r>
            <a:endParaRPr sz="900">
              <a:solidFill>
                <a:schemeClr val="dk1"/>
              </a:solidFill>
            </a:endParaRPr>
          </a:p>
        </p:txBody>
      </p:sp>
      <p:cxnSp>
        <p:nvCxnSpPr>
          <p:cNvPr id="137" name="Google Shape;137;p17"/>
          <p:cNvCxnSpPr/>
          <p:nvPr/>
        </p:nvCxnSpPr>
        <p:spPr>
          <a:xfrm flipH="1" rot="10800000">
            <a:off x="6196525" y="904800"/>
            <a:ext cx="907800" cy="71100"/>
          </a:xfrm>
          <a:prstGeom prst="straightConnector1">
            <a:avLst/>
          </a:prstGeom>
          <a:noFill/>
          <a:ln cap="flat" cmpd="sng" w="28575">
            <a:solidFill>
              <a:srgbClr val="FFFF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Activity 2:</a:t>
            </a:r>
            <a:r>
              <a:rPr lang="en"/>
              <a:t> Fluid Flow Against Gravity</a:t>
            </a:r>
            <a:endParaRPr/>
          </a:p>
        </p:txBody>
      </p:sp>
      <p:sp>
        <p:nvSpPr>
          <p:cNvPr id="143" name="Google Shape;143;p18"/>
          <p:cNvSpPr txBox="1"/>
          <p:nvPr>
            <p:ph idx="1" type="body"/>
          </p:nvPr>
        </p:nvSpPr>
        <p:spPr>
          <a:xfrm>
            <a:off x="311700" y="1152475"/>
            <a:ext cx="547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Design: Measured the time to pump 5 gallons of water from one bucket to another placed at </a:t>
            </a:r>
            <a:r>
              <a:rPr lang="en"/>
              <a:t>varying</a:t>
            </a:r>
            <a:r>
              <a:rPr lang="en"/>
              <a:t> height intervals.</a:t>
            </a:r>
            <a:endParaRPr/>
          </a:p>
          <a:p>
            <a:pPr indent="-342900" lvl="0" marL="457200" rtl="0" algn="l">
              <a:spcBef>
                <a:spcPts val="1200"/>
              </a:spcBef>
              <a:spcAft>
                <a:spcPts val="0"/>
              </a:spcAft>
              <a:buSzPts val="1800"/>
              <a:buChar char="●"/>
            </a:pPr>
            <a:r>
              <a:rPr lang="en"/>
              <a:t>Water level in first bucket remains constant</a:t>
            </a:r>
            <a:endParaRPr/>
          </a:p>
          <a:p>
            <a:pPr indent="-342900" lvl="0" marL="457200" rtl="0" algn="l">
              <a:spcBef>
                <a:spcPts val="0"/>
              </a:spcBef>
              <a:spcAft>
                <a:spcPts val="0"/>
              </a:spcAft>
              <a:buSzPts val="1800"/>
              <a:buChar char="●"/>
            </a:pPr>
            <a:r>
              <a:rPr lang="en"/>
              <a:t>Strong, negative correlation between the difference in height of the buckets and the volumetric flow rate (Q)</a:t>
            </a:r>
            <a:endParaRPr/>
          </a:p>
          <a:p>
            <a:pPr indent="-342900" lvl="0" marL="457200" rtl="0" algn="l">
              <a:spcBef>
                <a:spcPts val="0"/>
              </a:spcBef>
              <a:spcAft>
                <a:spcPts val="0"/>
              </a:spcAft>
              <a:buSzPts val="1800"/>
              <a:buChar char="●"/>
            </a:pPr>
            <a:r>
              <a:rPr lang="en"/>
              <a:t>Plotted mechanical power versus Q to find the maximum energy efficiency</a:t>
            </a:r>
            <a:endParaRPr/>
          </a:p>
        </p:txBody>
      </p:sp>
      <p:pic>
        <p:nvPicPr>
          <p:cNvPr id="144" name="Google Shape;144;p18"/>
          <p:cNvPicPr preferRelativeResize="0"/>
          <p:nvPr/>
        </p:nvPicPr>
        <p:blipFill>
          <a:blip r:embed="rId3">
            <a:alphaModFix/>
          </a:blip>
          <a:stretch>
            <a:fillRect/>
          </a:stretch>
        </p:blipFill>
        <p:spPr>
          <a:xfrm>
            <a:off x="5994600" y="2991075"/>
            <a:ext cx="2863046" cy="1747750"/>
          </a:xfrm>
          <a:prstGeom prst="rect">
            <a:avLst/>
          </a:prstGeom>
          <a:noFill/>
          <a:ln>
            <a:noFill/>
          </a:ln>
        </p:spPr>
      </p:pic>
      <p:pic>
        <p:nvPicPr>
          <p:cNvPr id="145" name="Google Shape;145;p18"/>
          <p:cNvPicPr preferRelativeResize="0"/>
          <p:nvPr/>
        </p:nvPicPr>
        <p:blipFill>
          <a:blip r:embed="rId4">
            <a:alphaModFix/>
          </a:blip>
          <a:stretch>
            <a:fillRect/>
          </a:stretch>
        </p:blipFill>
        <p:spPr>
          <a:xfrm>
            <a:off x="5994600" y="824002"/>
            <a:ext cx="2837699" cy="1747750"/>
          </a:xfrm>
          <a:prstGeom prst="rect">
            <a:avLst/>
          </a:prstGeom>
          <a:noFill/>
          <a:ln>
            <a:noFill/>
          </a:ln>
        </p:spPr>
      </p:pic>
      <p:sp>
        <p:nvSpPr>
          <p:cNvPr id="146" name="Google Shape;146;p18"/>
          <p:cNvSpPr txBox="1"/>
          <p:nvPr/>
        </p:nvSpPr>
        <p:spPr>
          <a:xfrm>
            <a:off x="5994600" y="2571750"/>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Flow Rate vs. Mechanical Power</a:t>
            </a:r>
            <a:endParaRPr>
              <a:solidFill>
                <a:schemeClr val="dk1"/>
              </a:solidFill>
            </a:endParaRPr>
          </a:p>
        </p:txBody>
      </p:sp>
      <p:sp>
        <p:nvSpPr>
          <p:cNvPr id="147" name="Google Shape;147;p18"/>
          <p:cNvSpPr txBox="1"/>
          <p:nvPr/>
        </p:nvSpPr>
        <p:spPr>
          <a:xfrm>
            <a:off x="6007275" y="4757950"/>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Differential</a:t>
            </a:r>
            <a:r>
              <a:rPr lang="en">
                <a:solidFill>
                  <a:schemeClr val="dk1"/>
                </a:solidFill>
              </a:rPr>
              <a:t> Head vs. Flow Rate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600"/>
                                        <p:tgtEl>
                                          <p:spTgt spid="145"/>
                                        </p:tgtEl>
                                      </p:cBhvr>
                                    </p:animEffect>
                                  </p:childTnLst>
                                </p:cTn>
                              </p:par>
                            </p:childTnLst>
                          </p:cTn>
                        </p:par>
                        <p:par>
                          <p:cTn fill="hold">
                            <p:stCondLst>
                              <p:cond delay="2600"/>
                            </p:stCondLst>
                            <p:childTnLst>
                              <p:par>
                                <p:cTn fill="hold" nodeType="after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2700"/>
                                        <p:tgtEl>
                                          <p:spTgt spid="1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Activity 2:</a:t>
            </a:r>
            <a:r>
              <a:rPr lang="en"/>
              <a:t> Adjusting Tower Design</a:t>
            </a:r>
            <a:endParaRPr/>
          </a:p>
        </p:txBody>
      </p:sp>
      <p:sp>
        <p:nvSpPr>
          <p:cNvPr id="153" name="Google Shape;153;p19"/>
          <p:cNvSpPr txBox="1"/>
          <p:nvPr>
            <p:ph idx="1" type="body"/>
          </p:nvPr>
        </p:nvSpPr>
        <p:spPr>
          <a:xfrm>
            <a:off x="311700" y="1152475"/>
            <a:ext cx="8520600" cy="378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Predicted bucket fill level based on the height of </a:t>
            </a:r>
            <a:r>
              <a:rPr lang="en"/>
              <a:t>the</a:t>
            </a:r>
            <a:r>
              <a:rPr lang="en"/>
              <a:t> tower and associated differential head </a:t>
            </a:r>
            <a:endParaRPr/>
          </a:p>
          <a:p>
            <a:pPr indent="-342900" lvl="0" marL="457200" rtl="0" algn="l">
              <a:spcBef>
                <a:spcPts val="1200"/>
              </a:spcBef>
              <a:spcAft>
                <a:spcPts val="0"/>
              </a:spcAft>
              <a:buSzPts val="1800"/>
              <a:buChar char="●"/>
            </a:pPr>
            <a:r>
              <a:rPr lang="en"/>
              <a:t>Arbitrary fill time of 2.5 </a:t>
            </a:r>
            <a:r>
              <a:rPr lang="en"/>
              <a:t>minutes</a:t>
            </a:r>
            <a:r>
              <a:rPr lang="en"/>
              <a:t> = 150 [s]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lang="en"/>
              <a:t>Initial </a:t>
            </a:r>
            <a:r>
              <a:rPr b="1" lang="en"/>
              <a:t>Height: 9 [ft]</a:t>
            </a:r>
            <a:r>
              <a:rPr lang="en"/>
              <a:t> ~ 2.74 [m] ⇒ Q</a:t>
            </a:r>
            <a:r>
              <a:rPr baseline="-25000" lang="en"/>
              <a:t>2.74</a:t>
            </a:r>
            <a:r>
              <a:rPr baseline="-25000" lang="en"/>
              <a:t>m</a:t>
            </a:r>
            <a:r>
              <a:rPr lang="en"/>
              <a:t> = 6.39E-5 [m</a:t>
            </a:r>
            <a:r>
              <a:rPr baseline="30000" lang="en"/>
              <a:t>3</a:t>
            </a:r>
            <a:r>
              <a:rPr lang="en"/>
              <a:t>/s] ⇒ V</a:t>
            </a:r>
            <a:r>
              <a:rPr baseline="-25000" lang="en"/>
              <a:t>2.74m</a:t>
            </a:r>
            <a:r>
              <a:rPr lang="en"/>
              <a:t> = 2.53 [gal]</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lang="en"/>
              <a:t>Final Height: 6 [ft]</a:t>
            </a:r>
            <a:r>
              <a:rPr lang="en"/>
              <a:t> ~ 1.83 [m] ⇒ Q</a:t>
            </a:r>
            <a:r>
              <a:rPr baseline="-25000" lang="en"/>
              <a:t>1.83m</a:t>
            </a:r>
            <a:r>
              <a:rPr lang="en"/>
              <a:t> = 9.43E-5 [m</a:t>
            </a:r>
            <a:r>
              <a:rPr baseline="30000" lang="en"/>
              <a:t>3</a:t>
            </a:r>
            <a:r>
              <a:rPr lang="en"/>
              <a:t>/s] ⇒ V</a:t>
            </a:r>
            <a:r>
              <a:rPr baseline="-25000" lang="en"/>
              <a:t>1.83m</a:t>
            </a:r>
            <a:r>
              <a:rPr lang="en"/>
              <a:t> = 3.74 [gal]</a:t>
            </a:r>
            <a:endParaRPr/>
          </a:p>
          <a:p>
            <a:pPr indent="0" lvl="0" marL="0" rtl="0" algn="l">
              <a:spcBef>
                <a:spcPts val="1200"/>
              </a:spcBef>
              <a:spcAft>
                <a:spcPts val="1200"/>
              </a:spcAft>
              <a:buNone/>
            </a:pPr>
            <a:r>
              <a:rPr b="1" lang="en"/>
              <a:t>On </a:t>
            </a:r>
            <a:r>
              <a:rPr b="1" lang="en"/>
              <a:t>competition</a:t>
            </a:r>
            <a:r>
              <a:rPr b="1" lang="en"/>
              <a:t> day</a:t>
            </a:r>
            <a:r>
              <a:rPr lang="en"/>
              <a:t>, we were able to fill our bucket fully within the time given. It should be noted we were given 3 full minutes of filling on the day of </a:t>
            </a:r>
            <a:r>
              <a:rPr lang="en"/>
              <a:t>competition.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Activity 3:</a:t>
            </a:r>
            <a:r>
              <a:rPr lang="en"/>
              <a:t> Gravity Driven Fluid Flow</a:t>
            </a:r>
            <a:endParaRPr/>
          </a:p>
        </p:txBody>
      </p:sp>
      <p:sp>
        <p:nvSpPr>
          <p:cNvPr id="159" name="Google Shape;159;p20"/>
          <p:cNvSpPr txBox="1"/>
          <p:nvPr>
            <p:ph idx="1" type="body"/>
          </p:nvPr>
        </p:nvSpPr>
        <p:spPr>
          <a:xfrm>
            <a:off x="311700" y="1152475"/>
            <a:ext cx="8520600" cy="2733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In Activity 3, we used a “long” and “short” tube with the same </a:t>
            </a:r>
            <a:r>
              <a:rPr lang="en"/>
              <a:t>diameter, measured height from the top of the staircase, and measured height from the middle of the staircase. Here is a brief breakdown of the experiment parameters (in inches)</a:t>
            </a:r>
            <a:endParaRPr/>
          </a:p>
          <a:p>
            <a:pPr indent="-342900" lvl="0" marL="457200" rtl="0" algn="l">
              <a:spcBef>
                <a:spcPts val="1200"/>
              </a:spcBef>
              <a:spcAft>
                <a:spcPts val="0"/>
              </a:spcAft>
              <a:buSzPts val="1800"/>
              <a:buChar char="●"/>
            </a:pPr>
            <a:r>
              <a:rPr lang="en"/>
              <a:t>Tube Length: Long: 156; Short: 102</a:t>
            </a:r>
            <a:endParaRPr/>
          </a:p>
          <a:p>
            <a:pPr indent="-342900" lvl="0" marL="457200" rtl="0" algn="l">
              <a:spcBef>
                <a:spcPts val="0"/>
              </a:spcBef>
              <a:spcAft>
                <a:spcPts val="0"/>
              </a:spcAft>
              <a:buSzPts val="1800"/>
              <a:buChar char="●"/>
            </a:pPr>
            <a:r>
              <a:rPr lang="en"/>
              <a:t>Tube Diameter: 1</a:t>
            </a:r>
            <a:endParaRPr/>
          </a:p>
          <a:p>
            <a:pPr indent="-342900" lvl="0" marL="457200" rtl="0" algn="l">
              <a:spcBef>
                <a:spcPts val="0"/>
              </a:spcBef>
              <a:spcAft>
                <a:spcPts val="0"/>
              </a:spcAft>
              <a:buSzPts val="1800"/>
              <a:buChar char="●"/>
            </a:pPr>
            <a:r>
              <a:rPr lang="en"/>
              <a:t>Height for Long: 137</a:t>
            </a:r>
            <a:endParaRPr/>
          </a:p>
          <a:p>
            <a:pPr indent="-342900" lvl="0" marL="457200" rtl="0" algn="l">
              <a:spcBef>
                <a:spcPts val="0"/>
              </a:spcBef>
              <a:spcAft>
                <a:spcPts val="0"/>
              </a:spcAft>
              <a:buSzPts val="1800"/>
              <a:buChar char="●"/>
            </a:pPr>
            <a:r>
              <a:rPr lang="en"/>
              <a:t>Height for Short: 63.5</a:t>
            </a:r>
            <a:endParaRPr/>
          </a:p>
          <a:p>
            <a:pPr indent="0" lvl="0" marL="0" rtl="0" algn="l">
              <a:spcBef>
                <a:spcPts val="1200"/>
              </a:spcBef>
              <a:spcAft>
                <a:spcPts val="1200"/>
              </a:spcAft>
              <a:buNone/>
            </a:pPr>
            <a:r>
              <a:rPr lang="en"/>
              <a:t>Here is the time in seconds for the tubes filling.</a:t>
            </a:r>
            <a:endParaRPr/>
          </a:p>
        </p:txBody>
      </p:sp>
      <p:graphicFrame>
        <p:nvGraphicFramePr>
          <p:cNvPr id="160" name="Google Shape;160;p20"/>
          <p:cNvGraphicFramePr/>
          <p:nvPr/>
        </p:nvGraphicFramePr>
        <p:xfrm>
          <a:off x="952500" y="3762700"/>
          <a:ext cx="3000000" cy="3000000"/>
        </p:xfrm>
        <a:graphic>
          <a:graphicData uri="http://schemas.openxmlformats.org/drawingml/2006/table">
            <a:tbl>
              <a:tblPr>
                <a:noFill/>
                <a:tableStyleId>{BDF2AD59-1DAB-4A65-BF71-520B45B738C7}</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solidFill>
                            <a:schemeClr val="dk1"/>
                          </a:solidFill>
                        </a:rPr>
                        <a:t>Tube Type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Attempt 1 Time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Attempt 2 Time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Attempt 3 Time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Attempt 4 Time</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Long</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4.41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5</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3.9</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4.3</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Short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3.7</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3.65</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3.5</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3.4</a:t>
                      </a:r>
                      <a:endParaRPr>
                        <a:solidFill>
                          <a:schemeClr val="dk1"/>
                        </a:solidFill>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Activity 3:</a:t>
            </a:r>
            <a:r>
              <a:rPr lang="en"/>
              <a:t> Nozzle Design</a:t>
            </a:r>
            <a:endParaRPr/>
          </a:p>
        </p:txBody>
      </p:sp>
      <p:sp>
        <p:nvSpPr>
          <p:cNvPr id="166" name="Google Shape;166;p21"/>
          <p:cNvSpPr txBox="1"/>
          <p:nvPr>
            <p:ph idx="1" type="body"/>
          </p:nvPr>
        </p:nvSpPr>
        <p:spPr>
          <a:xfrm>
            <a:off x="311700" y="855425"/>
            <a:ext cx="8520600" cy="23700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
              <a:t>Based on the values, we were able to design a nozzle with the lowest possible K constant to minimize head loss. For </a:t>
            </a:r>
            <a:r>
              <a:rPr lang="en"/>
              <a:t>a smaller K constant, we want a 0.25 A2/A1 ratio and a 15-40 degree angle to get a K value of 0.04 to reduce the head loss.</a:t>
            </a:r>
            <a:endParaRPr/>
          </a:p>
          <a:p>
            <a:pPr indent="0" lvl="0" marL="0" rtl="0" algn="l">
              <a:spcBef>
                <a:spcPts val="1200"/>
              </a:spcBef>
              <a:spcAft>
                <a:spcPts val="0"/>
              </a:spcAft>
              <a:buNone/>
            </a:pPr>
            <a:r>
              <a:rPr lang="en"/>
              <a:t>Smaller area means greater velocity and spray time but less force from water</a:t>
            </a:r>
            <a:endParaRPr/>
          </a:p>
          <a:p>
            <a:pPr indent="0" lvl="0" marL="0" rtl="0" algn="l">
              <a:spcBef>
                <a:spcPts val="1200"/>
              </a:spcBef>
              <a:spcAft>
                <a:spcPts val="0"/>
              </a:spcAft>
              <a:buNone/>
            </a:pPr>
            <a:r>
              <a:rPr lang="en"/>
              <a:t>Greater area increases HL and force but reduces spray time. </a:t>
            </a:r>
            <a:endParaRPr/>
          </a:p>
          <a:p>
            <a:pPr indent="0" lvl="0" marL="0" rtl="0" algn="l">
              <a:spcBef>
                <a:spcPts val="1200"/>
              </a:spcBef>
              <a:spcAft>
                <a:spcPts val="0"/>
              </a:spcAft>
              <a:buNone/>
            </a:pPr>
            <a:r>
              <a:rPr lang="en"/>
              <a:t>Initial Design:</a:t>
            </a:r>
            <a:endParaRPr/>
          </a:p>
          <a:p>
            <a:pPr indent="0" lvl="0" marL="0" rtl="0" algn="l">
              <a:spcBef>
                <a:spcPts val="1200"/>
              </a:spcBef>
              <a:spcAft>
                <a:spcPts val="0"/>
              </a:spcAft>
              <a:buNone/>
            </a:pPr>
            <a:r>
              <a:rPr lang="en"/>
              <a:t>D1 = 1.0 [in], D1.Inner = 0.9 [in], A1 = 0.16 [in</a:t>
            </a:r>
            <a:r>
              <a:rPr baseline="30000" lang="en"/>
              <a:t>2</a:t>
            </a:r>
            <a:r>
              <a:rPr lang="en"/>
              <a:t>]</a:t>
            </a:r>
            <a:endParaRPr/>
          </a:p>
          <a:p>
            <a:pPr indent="0" lvl="0" marL="0" rtl="0" algn="l">
              <a:spcBef>
                <a:spcPts val="1200"/>
              </a:spcBef>
              <a:spcAft>
                <a:spcPts val="1200"/>
              </a:spcAft>
              <a:buNone/>
            </a:pPr>
            <a:r>
              <a:rPr lang="en"/>
              <a:t>D2 = 0.50 [in], D2.Inner = 0.40 [in], A2 = 0.04 [in</a:t>
            </a:r>
            <a:r>
              <a:rPr baseline="30000" lang="en"/>
              <a:t>2</a:t>
            </a:r>
            <a:r>
              <a:rPr lang="en"/>
              <a:t>]	  θ = 27.5 degrees</a:t>
            </a:r>
            <a:endParaRPr/>
          </a:p>
        </p:txBody>
      </p:sp>
      <p:pic>
        <p:nvPicPr>
          <p:cNvPr id="167" name="Google Shape;167;p21"/>
          <p:cNvPicPr preferRelativeResize="0"/>
          <p:nvPr/>
        </p:nvPicPr>
        <p:blipFill>
          <a:blip r:embed="rId3">
            <a:alphaModFix/>
          </a:blip>
          <a:stretch>
            <a:fillRect/>
          </a:stretch>
        </p:blipFill>
        <p:spPr>
          <a:xfrm>
            <a:off x="409600" y="3281738"/>
            <a:ext cx="3753400" cy="1459650"/>
          </a:xfrm>
          <a:prstGeom prst="rect">
            <a:avLst/>
          </a:prstGeom>
          <a:noFill/>
          <a:ln>
            <a:noFill/>
          </a:ln>
        </p:spPr>
      </p:pic>
      <p:sp>
        <p:nvSpPr>
          <p:cNvPr id="168" name="Google Shape;168;p21"/>
          <p:cNvSpPr txBox="1"/>
          <p:nvPr/>
        </p:nvSpPr>
        <p:spPr>
          <a:xfrm>
            <a:off x="783850" y="4717175"/>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Chart from Ed</a:t>
            </a:r>
            <a:endParaRPr>
              <a:solidFill>
                <a:schemeClr val="dk1"/>
              </a:solidFill>
            </a:endParaRPr>
          </a:p>
        </p:txBody>
      </p:sp>
      <p:sp>
        <p:nvSpPr>
          <p:cNvPr id="169" name="Google Shape;169;p21"/>
          <p:cNvSpPr txBox="1"/>
          <p:nvPr/>
        </p:nvSpPr>
        <p:spPr>
          <a:xfrm>
            <a:off x="4347238" y="4644825"/>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Nozzle Dimensions</a:t>
            </a:r>
            <a:endParaRPr>
              <a:solidFill>
                <a:schemeClr val="dk1"/>
              </a:solidFill>
            </a:endParaRPr>
          </a:p>
        </p:txBody>
      </p:sp>
      <p:pic>
        <p:nvPicPr>
          <p:cNvPr id="170" name="Google Shape;170;p21"/>
          <p:cNvPicPr preferRelativeResize="0"/>
          <p:nvPr/>
        </p:nvPicPr>
        <p:blipFill>
          <a:blip r:embed="rId4">
            <a:alphaModFix/>
          </a:blip>
          <a:stretch>
            <a:fillRect/>
          </a:stretch>
        </p:blipFill>
        <p:spPr>
          <a:xfrm>
            <a:off x="7369200" y="3225337"/>
            <a:ext cx="1353750" cy="1572451"/>
          </a:xfrm>
          <a:prstGeom prst="rect">
            <a:avLst/>
          </a:prstGeom>
          <a:noFill/>
          <a:ln>
            <a:noFill/>
          </a:ln>
        </p:spPr>
      </p:pic>
      <p:sp>
        <p:nvSpPr>
          <p:cNvPr id="171" name="Google Shape;171;p21"/>
          <p:cNvSpPr txBox="1"/>
          <p:nvPr/>
        </p:nvSpPr>
        <p:spPr>
          <a:xfrm>
            <a:off x="6627225" y="4717163"/>
            <a:ext cx="283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Nozzle CAD</a:t>
            </a:r>
            <a:endParaRPr>
              <a:solidFill>
                <a:schemeClr val="dk1"/>
              </a:solidFill>
            </a:endParaRPr>
          </a:p>
        </p:txBody>
      </p:sp>
      <p:pic>
        <p:nvPicPr>
          <p:cNvPr id="172" name="Google Shape;172;p21"/>
          <p:cNvPicPr preferRelativeResize="0"/>
          <p:nvPr/>
        </p:nvPicPr>
        <p:blipFill>
          <a:blip r:embed="rId5">
            <a:alphaModFix/>
          </a:blip>
          <a:stretch>
            <a:fillRect/>
          </a:stretch>
        </p:blipFill>
        <p:spPr>
          <a:xfrm>
            <a:off x="4460913" y="3545400"/>
            <a:ext cx="2610361" cy="1099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